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67" r:id="rId2"/>
    <p:sldId id="277" r:id="rId3"/>
    <p:sldId id="287" r:id="rId4"/>
    <p:sldId id="278" r:id="rId5"/>
    <p:sldId id="275" r:id="rId6"/>
    <p:sldId id="282" r:id="rId7"/>
    <p:sldId id="284" r:id="rId8"/>
    <p:sldId id="283" r:id="rId9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0066"/>
    <a:srgbClr val="0066FF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7" autoAdjust="0"/>
    <p:restoredTop sz="95687" autoAdjust="0"/>
  </p:normalViewPr>
  <p:slideViewPr>
    <p:cSldViewPr>
      <p:cViewPr varScale="1">
        <p:scale>
          <a:sx n="108" d="100"/>
          <a:sy n="108" d="100"/>
        </p:scale>
        <p:origin x="1976" y="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93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Hoey" userId="37ad1cf7e3ac80ca" providerId="LiveId" clId="{DC5568C7-585B-1C49-BB5F-091AF8F4692C}"/>
    <pc:docChg chg="delSld modSld">
      <pc:chgData name="Paul Hoey" userId="37ad1cf7e3ac80ca" providerId="LiveId" clId="{DC5568C7-585B-1C49-BB5F-091AF8F4692C}" dt="2022-02-18T15:02:08.362" v="9" actId="2696"/>
      <pc:docMkLst>
        <pc:docMk/>
      </pc:docMkLst>
      <pc:sldChg chg="del mod modShow">
        <pc:chgData name="Paul Hoey" userId="37ad1cf7e3ac80ca" providerId="LiveId" clId="{DC5568C7-585B-1C49-BB5F-091AF8F4692C}" dt="2022-02-18T14:36:54.414" v="5" actId="2696"/>
        <pc:sldMkLst>
          <pc:docMk/>
          <pc:sldMk cId="0" sldId="269"/>
        </pc:sldMkLst>
      </pc:sldChg>
      <pc:sldChg chg="del mod modShow">
        <pc:chgData name="Paul Hoey" userId="37ad1cf7e3ac80ca" providerId="LiveId" clId="{DC5568C7-585B-1C49-BB5F-091AF8F4692C}" dt="2022-02-18T14:36:59.149" v="8" actId="2696"/>
        <pc:sldMkLst>
          <pc:docMk/>
          <pc:sldMk cId="0" sldId="280"/>
        </pc:sldMkLst>
      </pc:sldChg>
      <pc:sldChg chg="del mod modShow">
        <pc:chgData name="Paul Hoey" userId="37ad1cf7e3ac80ca" providerId="LiveId" clId="{DC5568C7-585B-1C49-BB5F-091AF8F4692C}" dt="2022-02-18T14:36:57.763" v="7" actId="2696"/>
        <pc:sldMkLst>
          <pc:docMk/>
          <pc:sldMk cId="2452342519" sldId="286"/>
        </pc:sldMkLst>
      </pc:sldChg>
      <pc:sldChg chg="del">
        <pc:chgData name="Paul Hoey" userId="37ad1cf7e3ac80ca" providerId="LiveId" clId="{DC5568C7-585B-1C49-BB5F-091AF8F4692C}" dt="2022-02-18T15:02:08.362" v="9" actId="2696"/>
        <pc:sldMkLst>
          <pc:docMk/>
          <pc:sldMk cId="563887144" sldId="288"/>
        </pc:sldMkLst>
      </pc:sldChg>
      <pc:sldChg chg="del mod modShow">
        <pc:chgData name="Paul Hoey" userId="37ad1cf7e3ac80ca" providerId="LiveId" clId="{DC5568C7-585B-1C49-BB5F-091AF8F4692C}" dt="2022-02-18T14:36:56.294" v="6" actId="2696"/>
        <pc:sldMkLst>
          <pc:docMk/>
          <pc:sldMk cId="2768877150" sldId="289"/>
        </pc:sldMkLst>
      </pc:sldChg>
      <pc:sldChg chg="del">
        <pc:chgData name="Paul Hoey" userId="37ad1cf7e3ac80ca" providerId="LiveId" clId="{DC5568C7-585B-1C49-BB5F-091AF8F4692C}" dt="2022-02-18T14:24:57.109" v="0" actId="2696"/>
        <pc:sldMkLst>
          <pc:docMk/>
          <pc:sldMk cId="3153759623" sldId="29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0"/>
            <a:ext cx="2944958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734"/>
            <a:ext cx="2944958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31734"/>
            <a:ext cx="2944958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FD89B9-FD00-4FAD-AD30-EA9BD3571F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867"/>
            <a:ext cx="4985393" cy="446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734"/>
            <a:ext cx="2944958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1734"/>
            <a:ext cx="2944958" cy="496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A62F54-D7C4-4F4C-A8BC-FDA044AF1F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576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D8DD08-A83E-4D77-B89B-F82C328155B9}" type="slidenum">
              <a:rPr lang="en-GB" altLang="en-US" smtClean="0"/>
              <a:pPr/>
              <a:t>1</a:t>
            </a:fld>
            <a:endParaRPr lang="en-GB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020" y="4715867"/>
            <a:ext cx="6043635" cy="4468420"/>
          </a:xfrm>
          <a:noFill/>
          <a:ln/>
        </p:spPr>
        <p:txBody>
          <a:bodyPr/>
          <a:lstStyle/>
          <a:p>
            <a:endParaRPr lang="en-GB" altLang="en-US" sz="1400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318D5-D451-4039-9364-C4AD357F92E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020" y="4715867"/>
            <a:ext cx="6043635" cy="4468420"/>
          </a:xfrm>
          <a:noFill/>
          <a:ln/>
        </p:spPr>
        <p:txBody>
          <a:bodyPr/>
          <a:lstStyle/>
          <a:p>
            <a:endParaRPr lang="en-GB" altLang="en-US" sz="1400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AC1CA6-AE8D-4622-B546-5BC8722A7681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020" y="4715867"/>
            <a:ext cx="6043635" cy="4468420"/>
          </a:xfrm>
          <a:noFill/>
          <a:ln/>
        </p:spPr>
        <p:txBody>
          <a:bodyPr/>
          <a:lstStyle/>
          <a:p>
            <a:endParaRPr lang="en-GB" altLang="en-US" sz="1400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318D5-D451-4039-9364-C4AD357F92E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020" y="4715867"/>
            <a:ext cx="6043635" cy="4468420"/>
          </a:xfrm>
          <a:noFill/>
          <a:ln/>
        </p:spPr>
        <p:txBody>
          <a:bodyPr/>
          <a:lstStyle/>
          <a:p>
            <a:endParaRPr lang="en-GB" altLang="en-US" sz="1400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AC1CA6-AE8D-4622-B546-5BC8722A7681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020" y="4715867"/>
            <a:ext cx="6043635" cy="4468420"/>
          </a:xfrm>
          <a:noFill/>
          <a:ln/>
        </p:spPr>
        <p:txBody>
          <a:bodyPr/>
          <a:lstStyle/>
          <a:p>
            <a:endParaRPr lang="en-GB" altLang="en-US" sz="1400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AC1CA6-AE8D-4622-B546-5BC8722A7681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020" y="4715867"/>
            <a:ext cx="6043635" cy="4468420"/>
          </a:xfrm>
          <a:noFill/>
          <a:ln/>
        </p:spPr>
        <p:txBody>
          <a:bodyPr/>
          <a:lstStyle/>
          <a:p>
            <a:endParaRPr lang="en-GB" altLang="en-US" sz="1400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AC1CA6-AE8D-4622-B546-5BC8722A7681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020" y="4715867"/>
            <a:ext cx="6043635" cy="4468420"/>
          </a:xfrm>
          <a:noFill/>
          <a:ln/>
        </p:spPr>
        <p:txBody>
          <a:bodyPr/>
          <a:lstStyle/>
          <a:p>
            <a:endParaRPr lang="en-GB" altLang="en-US" sz="1400" dirty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318D5-D451-4039-9364-C4AD357F92E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020" y="4715867"/>
            <a:ext cx="6043635" cy="4468420"/>
          </a:xfrm>
          <a:noFill/>
          <a:ln/>
        </p:spPr>
        <p:txBody>
          <a:bodyPr/>
          <a:lstStyle/>
          <a:p>
            <a:endParaRPr lang="en-GB" altLang="en-US" sz="14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8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Accounts 2003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fld id="{01F6432A-4E77-4EDD-A2A2-00FA89A4BA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Accounts 2003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F09AE62-C272-4257-9654-B2D61CC81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Accounts 2003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C021D3A-1DED-4BB5-A4E6-F6521973C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Accounts 2003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A0D2EFA-6FDA-4155-B618-DDD456D1D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Accounts 2003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5586596-C62C-4937-873E-40F3F2AFE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Accounts 2003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E369FA9-6148-41DF-982F-513BB1B97F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Accounts 2003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DB14412-1A65-4B3E-BD67-349082890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Accounts 2003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799C9CC-3410-4549-8424-952A20142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2428E87-8460-491F-93DD-BEC47B613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Accounts 2003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3FDBF2E-CE6B-4E23-A24C-D1033E2548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Accounts 2003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FBC62E5-6638-469E-AD3F-34AB77C56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Zoom Background-Arial.jpg"/>
          <p:cNvPicPr>
            <a:picLocks noChangeAspect="1"/>
          </p:cNvPicPr>
          <p:nvPr userDrawn="1"/>
        </p:nvPicPr>
        <p:blipFill>
          <a:blip r:embed="rId13" cstate="print"/>
          <a:srcRect l="24800" r="27164" b="39801"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" descr="Zoom Background-Arial.jpg"/>
          <p:cNvPicPr>
            <a:picLocks noChangeAspect="1"/>
          </p:cNvPicPr>
          <p:nvPr userDrawn="1"/>
        </p:nvPicPr>
        <p:blipFill>
          <a:blip r:embed="rId14" cstate="print"/>
          <a:srcRect l="71568" b="42517"/>
          <a:stretch>
            <a:fillRect/>
          </a:stretch>
        </p:blipFill>
        <p:spPr bwMode="auto">
          <a:xfrm>
            <a:off x="8027988" y="0"/>
            <a:ext cx="1116012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B9C010-7BE2-4A69-BCE2-3DCBFCB5A1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17" descr="sma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036638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0" name="Straight Connector 6"/>
          <p:cNvCxnSpPr>
            <a:cxnSpLocks noChangeShapeType="1"/>
          </p:cNvCxnSpPr>
          <p:nvPr userDrawn="1"/>
        </p:nvCxnSpPr>
        <p:spPr bwMode="auto">
          <a:xfrm>
            <a:off x="0" y="1268413"/>
            <a:ext cx="9144000" cy="0"/>
          </a:xfrm>
          <a:prstGeom prst="line">
            <a:avLst/>
          </a:prstGeom>
          <a:noFill/>
          <a:ln w="50800" algn="ctr">
            <a:solidFill>
              <a:srgbClr val="FFFF00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29" r:id="rId7"/>
    <p:sldLayoutId id="2147483936" r:id="rId8"/>
    <p:sldLayoutId id="2147483937" r:id="rId9"/>
    <p:sldLayoutId id="2147483938" r:id="rId10"/>
    <p:sldLayoutId id="214748393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857250" y="1571159"/>
            <a:ext cx="760318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 u="sng" dirty="0">
                <a:solidFill>
                  <a:srgbClr val="FAFD00"/>
                </a:solidFill>
                <a:latin typeface="Arial" charset="0"/>
              </a:rPr>
              <a:t>Reshaping the Governance of</a:t>
            </a:r>
          </a:p>
          <a:p>
            <a:pPr algn="ctr">
              <a:spcBef>
                <a:spcPct val="50000"/>
              </a:spcBef>
            </a:pPr>
            <a:r>
              <a:rPr lang="en-GB" altLang="en-US" sz="3200" b="1" u="sng" dirty="0">
                <a:solidFill>
                  <a:srgbClr val="FAFD00"/>
                </a:solidFill>
                <a:latin typeface="Arial" charset="0"/>
              </a:rPr>
              <a:t>The Society</a:t>
            </a:r>
            <a:br>
              <a:rPr lang="en-GB" altLang="en-US" sz="4000" b="1" u="sng" dirty="0">
                <a:solidFill>
                  <a:srgbClr val="FAFD00"/>
                </a:solidFill>
                <a:latin typeface="Arial" charset="0"/>
              </a:rPr>
            </a:br>
            <a:endParaRPr lang="en-GB" altLang="en-US" sz="4000" b="1" u="sng" dirty="0">
              <a:solidFill>
                <a:srgbClr val="FAFD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sz="2800" b="1" dirty="0">
                <a:solidFill>
                  <a:srgbClr val="FAFD00"/>
                </a:solidFill>
                <a:latin typeface="Arial" charset="0"/>
              </a:rPr>
              <a:t>BMFA Executive Proposals to Full Council </a:t>
            </a:r>
          </a:p>
          <a:p>
            <a:pPr algn="ctr">
              <a:spcBef>
                <a:spcPct val="50000"/>
              </a:spcBef>
            </a:pPr>
            <a:r>
              <a:rPr lang="en-GB" altLang="en-US" sz="2800" b="1" dirty="0">
                <a:solidFill>
                  <a:srgbClr val="FAFD00"/>
                </a:solidFill>
                <a:latin typeface="Arial" charset="0"/>
              </a:rPr>
              <a:t>8</a:t>
            </a:r>
            <a:r>
              <a:rPr lang="en-GB" altLang="en-US" sz="2800" b="1" baseline="30000" dirty="0">
                <a:solidFill>
                  <a:srgbClr val="FAFD00"/>
                </a:solidFill>
                <a:latin typeface="Arial" charset="0"/>
              </a:rPr>
              <a:t>th</a:t>
            </a:r>
            <a:r>
              <a:rPr lang="en-GB" altLang="en-US" sz="2800" b="1" dirty="0">
                <a:solidFill>
                  <a:srgbClr val="FAFD00"/>
                </a:solidFill>
                <a:latin typeface="Arial" charset="0"/>
              </a:rPr>
              <a:t> January 2022</a:t>
            </a:r>
            <a:endParaRPr lang="en-GB" altLang="en-US" sz="2800" dirty="0">
              <a:solidFill>
                <a:srgbClr val="FAFD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94056" y="3074163"/>
            <a:ext cx="4089912" cy="345118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Executive Directors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00113" y="260350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b="1" dirty="0">
                <a:solidFill>
                  <a:srgbClr val="FAFD00"/>
                </a:solidFill>
                <a:latin typeface="Arial" charset="0"/>
              </a:rPr>
              <a:t>Composition of the Council of Management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923928" y="1412776"/>
            <a:ext cx="1296144" cy="79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Chairman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987824" y="3501008"/>
            <a:ext cx="108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Finance Director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5536" y="3495309"/>
            <a:ext cx="108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Chief Executive Officer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91680" y="3501008"/>
            <a:ext cx="108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Company Secretary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427984" y="3068960"/>
            <a:ext cx="4536504" cy="345638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Non-Executive Directors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156176" y="3501008"/>
            <a:ext cx="108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Area Director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99992" y="5517232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itchFamily="34" charset="0"/>
                <a:cs typeface="Calibri" pitchFamily="34" charset="0"/>
              </a:rPr>
              <a:t>AREA Directors Elected from within Areas Council</a:t>
            </a:r>
          </a:p>
          <a:p>
            <a:pPr marL="266700" indent="-266700"/>
            <a:r>
              <a:rPr lang="en-GB" sz="1600" dirty="0">
                <a:latin typeface="Calibri" pitchFamily="34" charset="0"/>
                <a:cs typeface="Calibri" pitchFamily="34" charset="0"/>
              </a:rPr>
              <a:t>Number to be determined by current Areas Council restructure exercise (probably 3-4)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012160" y="4509120"/>
            <a:ext cx="1296144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Achievem</a:t>
            </a:r>
            <a:r>
              <a:rPr lang="en-GB" sz="16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ent</a:t>
            </a: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Scheme Director</a:t>
            </a:r>
          </a:p>
        </p:txBody>
      </p:sp>
      <p:cxnSp>
        <p:nvCxnSpPr>
          <p:cNvPr id="30" name="Elbow Connector 29"/>
          <p:cNvCxnSpPr>
            <a:stCxn id="6" idx="2"/>
            <a:endCxn id="16" idx="0"/>
          </p:cNvCxnSpPr>
          <p:nvPr/>
        </p:nvCxnSpPr>
        <p:spPr bwMode="auto">
          <a:xfrm rot="5400000">
            <a:off x="2970813" y="1472975"/>
            <a:ext cx="869387" cy="2332988"/>
          </a:xfrm>
          <a:prstGeom prst="bentConnector3">
            <a:avLst>
              <a:gd name="adj1" fmla="val 80935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Elbow Connector 31"/>
          <p:cNvCxnSpPr>
            <a:stCxn id="6" idx="2"/>
            <a:endCxn id="18" idx="0"/>
          </p:cNvCxnSpPr>
          <p:nvPr/>
        </p:nvCxnSpPr>
        <p:spPr bwMode="auto">
          <a:xfrm rot="16200000" flipH="1">
            <a:off x="5202026" y="1574750"/>
            <a:ext cx="864184" cy="2124236"/>
          </a:xfrm>
          <a:prstGeom prst="bentConnector3">
            <a:avLst>
              <a:gd name="adj1" fmla="val 81121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331640" y="6601906"/>
            <a:ext cx="6795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These are the “legal” directors as declared to Companies House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339752" y="5542336"/>
            <a:ext cx="108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Technical Director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043608" y="5517232"/>
            <a:ext cx="108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Sporting Director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39660" y="4510027"/>
            <a:ext cx="108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Members Director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47D8A84-4CE5-4B15-AC1D-157FD225F0AD}"/>
              </a:ext>
            </a:extLst>
          </p:cNvPr>
          <p:cNvSpPr/>
          <p:nvPr/>
        </p:nvSpPr>
        <p:spPr bwMode="auto">
          <a:xfrm>
            <a:off x="2343701" y="4509120"/>
            <a:ext cx="108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Outreach Director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EBC2FCA-D473-4C86-B4E4-7866A2D81FCC}"/>
              </a:ext>
            </a:extLst>
          </p:cNvPr>
          <p:cNvSpPr/>
          <p:nvPr/>
        </p:nvSpPr>
        <p:spPr bwMode="auto">
          <a:xfrm>
            <a:off x="1547664" y="1988840"/>
            <a:ext cx="1080000" cy="79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Vice Chairman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" name="Elbow Connector 31">
            <a:extLst>
              <a:ext uri="{FF2B5EF4-FFF2-40B4-BE49-F238E27FC236}">
                <a16:creationId xmlns:a16="http://schemas.microsoft.com/office/drawing/2014/main" id="{9F1DD394-4A8A-4364-AC9F-9CB50616ADFB}"/>
              </a:ext>
            </a:extLst>
          </p:cNvPr>
          <p:cNvCxnSpPr>
            <a:cxnSpLocks/>
            <a:stCxn id="6" idx="2"/>
            <a:endCxn id="29" idx="3"/>
          </p:cNvCxnSpPr>
          <p:nvPr/>
        </p:nvCxnSpPr>
        <p:spPr bwMode="auto">
          <a:xfrm rot="5400000">
            <a:off x="3509800" y="1322640"/>
            <a:ext cx="180064" cy="194433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B04C5E1D-A6BB-45F1-BE01-107606CA5992}"/>
              </a:ext>
            </a:extLst>
          </p:cNvPr>
          <p:cNvSpPr/>
          <p:nvPr/>
        </p:nvSpPr>
        <p:spPr bwMode="auto">
          <a:xfrm>
            <a:off x="4858373" y="3495309"/>
            <a:ext cx="108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Area Director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1DC686C-2100-4216-BC14-9DEC9F77518E}"/>
              </a:ext>
            </a:extLst>
          </p:cNvPr>
          <p:cNvSpPr/>
          <p:nvPr/>
        </p:nvSpPr>
        <p:spPr bwMode="auto">
          <a:xfrm>
            <a:off x="7452320" y="3501008"/>
            <a:ext cx="108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Area Director 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2199685" y="4221088"/>
            <a:ext cx="1364203" cy="129987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00113" y="260350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altLang="en-US" sz="3200" b="1" dirty="0">
                <a:solidFill>
                  <a:srgbClr val="FAFD00"/>
                </a:solidFill>
                <a:latin typeface="Arial" charset="0"/>
              </a:rPr>
              <a:t>Outreach Director</a:t>
            </a:r>
            <a:endParaRPr lang="en-GB" altLang="en-US" sz="3200" dirty="0">
              <a:solidFill>
                <a:srgbClr val="FAFD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8574" y="1988839"/>
            <a:ext cx="701827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Responsibilities:</a:t>
            </a:r>
          </a:p>
          <a:p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Focal point for Education and STEM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Youth Engagement strategy /champion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Diversity and Inclusion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Works with:</a:t>
            </a:r>
          </a:p>
          <a:p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Development and Club Support Officers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Area Committees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PR Consultant</a:t>
            </a:r>
          </a:p>
          <a:p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19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0" y="1638000"/>
            <a:ext cx="3348000" cy="522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Executive Committee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79512" y="4878360"/>
            <a:ext cx="1440000" cy="7920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Members Director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763688" y="3006152"/>
            <a:ext cx="144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Company Secretary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79512" y="2070048"/>
            <a:ext cx="144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Chairman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00113" y="260350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 dirty="0">
                <a:solidFill>
                  <a:srgbClr val="FAFD00"/>
                </a:solidFill>
                <a:latin typeface="Arial" charset="0"/>
              </a:rPr>
              <a:t>Sub-Committees of the Council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763688" y="2070048"/>
            <a:ext cx="144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Vice Chairman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9512" y="3006152"/>
            <a:ext cx="144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Chief Executive Officer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79512" y="3942256"/>
            <a:ext cx="1440000" cy="79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Finance Director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63888" y="1638000"/>
            <a:ext cx="2664000" cy="5220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Technical Council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707904" y="2060848"/>
            <a:ext cx="1008112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Technical Director (Chair)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60032" y="2060848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Sporting Director (Vice-Chair)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707904" y="2996952"/>
            <a:ext cx="100811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FAI Delegate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763688" y="4878360"/>
            <a:ext cx="1440000" cy="7920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Outreach Director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79512" y="5814464"/>
            <a:ext cx="1440000" cy="792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Technical Director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763688" y="5814464"/>
            <a:ext cx="1440000" cy="792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Sporting Director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83968" y="4293096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139952" y="4149080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995936" y="4005064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851920" y="3861048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707904" y="3717032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Technical</a:t>
            </a:r>
            <a:r>
              <a:rPr kumimoji="0" lang="en-GB" sz="1600" b="0" i="0" u="none" strike="noStrike" cap="none" normalizeH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Committee Delegates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480000" y="1638000"/>
            <a:ext cx="2664000" cy="52200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Areas Council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552008" y="2070048"/>
            <a:ext cx="1008112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Members Director (Chair)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552008" y="2991098"/>
            <a:ext cx="1332360" cy="9419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Achievement Scheme Director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6AE0CD9-0E90-424D-B598-6CC1C9DFE097}"/>
              </a:ext>
            </a:extLst>
          </p:cNvPr>
          <p:cNvSpPr/>
          <p:nvPr/>
        </p:nvSpPr>
        <p:spPr bwMode="auto">
          <a:xfrm>
            <a:off x="7172672" y="4733528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020272" y="4581128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876256" y="4437112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732240" y="4293096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588224" y="4149080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Area </a:t>
            </a:r>
            <a:r>
              <a:rPr kumimoji="0" lang="en-GB" sz="1600" b="0" i="0" u="none" strike="noStrike" cap="none" normalizeH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Delegates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aseline="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(14)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5B137EC-26A2-4651-BE37-5ABED1F17D01}"/>
              </a:ext>
            </a:extLst>
          </p:cNvPr>
          <p:cNvSpPr/>
          <p:nvPr/>
        </p:nvSpPr>
        <p:spPr bwMode="auto">
          <a:xfrm>
            <a:off x="4872870" y="2996952"/>
            <a:ext cx="1211297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Records Officer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AADC7-F427-40C9-8392-CC15695D912E}"/>
              </a:ext>
            </a:extLst>
          </p:cNvPr>
          <p:cNvSpPr/>
          <p:nvPr/>
        </p:nvSpPr>
        <p:spPr bwMode="auto">
          <a:xfrm>
            <a:off x="7667624" y="2078894"/>
            <a:ext cx="1368152" cy="7920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Outreach Director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(Vice Chair)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BBA28FB-5D8E-4413-9CFE-9C26D91242E0}"/>
              </a:ext>
            </a:extLst>
          </p:cNvPr>
          <p:cNvSpPr/>
          <p:nvPr/>
        </p:nvSpPr>
        <p:spPr bwMode="auto">
          <a:xfrm>
            <a:off x="4381637" y="5755568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90B8DC5-B80C-4A4A-8F7B-BF2709EE6669}"/>
              </a:ext>
            </a:extLst>
          </p:cNvPr>
          <p:cNvSpPr/>
          <p:nvPr/>
        </p:nvSpPr>
        <p:spPr bwMode="auto">
          <a:xfrm>
            <a:off x="4237621" y="5611552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563A078-EDAC-4E89-A514-B9F379B64A5A}"/>
              </a:ext>
            </a:extLst>
          </p:cNvPr>
          <p:cNvSpPr/>
          <p:nvPr/>
        </p:nvSpPr>
        <p:spPr bwMode="auto">
          <a:xfrm>
            <a:off x="4093605" y="5467536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BBD110C-B8F9-465E-951A-7E19D1869274}"/>
              </a:ext>
            </a:extLst>
          </p:cNvPr>
          <p:cNvSpPr/>
          <p:nvPr/>
        </p:nvSpPr>
        <p:spPr bwMode="auto">
          <a:xfrm>
            <a:off x="3949589" y="5323520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C33BA94-E949-4564-91D6-947ED8334580}"/>
              </a:ext>
            </a:extLst>
          </p:cNvPr>
          <p:cNvSpPr/>
          <p:nvPr/>
        </p:nvSpPr>
        <p:spPr bwMode="auto">
          <a:xfrm>
            <a:off x="3805573" y="5179504"/>
            <a:ext cx="1224136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Specialist Body </a:t>
            </a:r>
            <a:r>
              <a:rPr kumimoji="0" lang="en-GB" sz="1600" b="0" i="0" u="none" strike="noStrike" cap="none" normalizeH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Delegates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00113" y="260350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b="1" dirty="0">
                <a:solidFill>
                  <a:srgbClr val="FAFD00"/>
                </a:solidFill>
                <a:latin typeface="Arial" charset="0"/>
              </a:rPr>
              <a:t>Responsibilities of Council Sub-Committees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12" y="1337568"/>
            <a:ext cx="91440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Executive:	Strategy and direction – investigate, refine and propose to Council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Manage office and administration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Membership processing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Accounting and budgeting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Public relations (including BMFA News)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External and regulatory liaison</a:t>
            </a:r>
          </a:p>
          <a:p>
            <a:pPr>
              <a:tabLst>
                <a:tab pos="2057400" algn="l"/>
              </a:tabLst>
            </a:pPr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0574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Technical Council:	Competition rules</a:t>
            </a:r>
          </a:p>
          <a:p>
            <a:pPr>
              <a:tabLst>
                <a:tab pos="20574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	Competitions  (via Technical Committees)</a:t>
            </a:r>
          </a:p>
          <a:p>
            <a:pPr>
              <a:tabLst>
                <a:tab pos="20574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	National Championships</a:t>
            </a:r>
          </a:p>
          <a:p>
            <a:pPr>
              <a:tabLst>
                <a:tab pos="20574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	Safety</a:t>
            </a:r>
          </a:p>
          <a:p>
            <a:pPr>
              <a:tabLst>
                <a:tab pos="20574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	Team selection (via Technical Committees)</a:t>
            </a:r>
          </a:p>
          <a:p>
            <a:pPr>
              <a:tabLst>
                <a:tab pos="20574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	International representation</a:t>
            </a:r>
          </a:p>
          <a:p>
            <a:pPr>
              <a:tabLst>
                <a:tab pos="2057400" algn="l"/>
              </a:tabLst>
            </a:pPr>
            <a:r>
              <a:rPr lang="en-GB" sz="15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			</a:t>
            </a:r>
          </a:p>
          <a:p>
            <a:pPr>
              <a:tabLst>
                <a:tab pos="20574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Areas Council:	Promotion of model flying to general public</a:t>
            </a:r>
          </a:p>
          <a:p>
            <a:pPr>
              <a:tabLst>
                <a:tab pos="20574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	Outreach and Youth Engagement</a:t>
            </a:r>
          </a:p>
          <a:p>
            <a:pPr>
              <a:tabLst>
                <a:tab pos="20574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	Education / STEM</a:t>
            </a:r>
          </a:p>
          <a:p>
            <a:pPr>
              <a:tabLst>
                <a:tab pos="20574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	Achievement Scheme</a:t>
            </a:r>
          </a:p>
          <a:p>
            <a:pPr>
              <a:tabLst>
                <a:tab pos="20574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	Safety</a:t>
            </a:r>
          </a:p>
          <a:p>
            <a:pPr>
              <a:tabLst>
                <a:tab pos="2057400" algn="l"/>
              </a:tabLst>
            </a:pPr>
            <a:r>
              <a:rPr lang="en-GB" sz="15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		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00113" y="260350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altLang="en-US" sz="2800" b="1" dirty="0">
                <a:solidFill>
                  <a:srgbClr val="FAFD00"/>
                </a:solidFill>
                <a:latin typeface="Arial" charset="0"/>
              </a:rPr>
              <a:t>Responsibilities of Council of Management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7129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Oversight and challenge of Executive, Areas Council and Technical Council decisions.</a:t>
            </a:r>
          </a:p>
          <a:p>
            <a:pPr>
              <a:tabLst>
                <a:tab pos="2247900" algn="l"/>
              </a:tabLst>
            </a:pPr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Approval of annual financial accounts and agree budget for presentation to AGM.</a:t>
            </a:r>
          </a:p>
          <a:p>
            <a:pPr>
              <a:tabLst>
                <a:tab pos="2247900" algn="l"/>
              </a:tabLst>
            </a:pPr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Approval of any significant strategic developments.</a:t>
            </a:r>
          </a:p>
          <a:p>
            <a:pPr>
              <a:tabLst>
                <a:tab pos="2247900" algn="l"/>
              </a:tabLst>
            </a:pPr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Approval of any expenditure commitments proposed by the Sub-Committees not already approved in the budget, or that exceed approved budget by more than £5,000 (amount to be confirmed).</a:t>
            </a:r>
          </a:p>
          <a:p>
            <a:pPr>
              <a:tabLst>
                <a:tab pos="2247900" algn="l"/>
              </a:tabLst>
            </a:pPr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Oversight of Safety.</a:t>
            </a:r>
          </a:p>
          <a:p>
            <a:pPr>
              <a:tabLst>
                <a:tab pos="2247900" algn="l"/>
              </a:tabLst>
            </a:pPr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Approval of any changes to the Memorandum and Articles prior to submission to the AGM.</a:t>
            </a:r>
          </a:p>
          <a:p>
            <a:pPr>
              <a:tabLst>
                <a:tab pos="2247900" algn="l"/>
              </a:tabLst>
            </a:pPr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Succession Planning, via Nominations Committee.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00113" y="260350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altLang="en-US" sz="3200" b="1" dirty="0">
                <a:solidFill>
                  <a:srgbClr val="FAFD00"/>
                </a:solidFill>
                <a:latin typeface="Arial" charset="0"/>
              </a:rPr>
              <a:t>Nominations Committee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7129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Primary role is to manage succession planning.</a:t>
            </a:r>
          </a:p>
          <a:p>
            <a:pPr>
              <a:tabLst>
                <a:tab pos="2247900" algn="l"/>
              </a:tabLst>
            </a:pPr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Identifies potential future Executive Directors.</a:t>
            </a:r>
          </a:p>
          <a:p>
            <a:pPr>
              <a:tabLst>
                <a:tab pos="2247900" algn="l"/>
              </a:tabLst>
            </a:pPr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Maintains job descriptions and “person specifications” for executive roles.</a:t>
            </a:r>
          </a:p>
          <a:p>
            <a:pPr>
              <a:tabLst>
                <a:tab pos="2247900" algn="l"/>
              </a:tabLst>
            </a:pPr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Ensures suitability, of nominees for Executive roles – including re-election of existing Executive Directors, and authorises submission to the membership for election.</a:t>
            </a:r>
          </a:p>
          <a:p>
            <a:pPr>
              <a:tabLst>
                <a:tab pos="2247900" algn="l"/>
              </a:tabLst>
            </a:pPr>
            <a:endParaRPr lang="en-GB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Membership of committee consists of Non-Executive Directors and others yet to be determined.</a:t>
            </a:r>
          </a:p>
          <a:p>
            <a:pPr>
              <a:tabLst>
                <a:tab pos="2247900" algn="l"/>
              </a:tabLst>
            </a:pPr>
            <a:r>
              <a:rPr lang="en-GB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00113" y="260648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b="1" dirty="0">
                <a:solidFill>
                  <a:srgbClr val="FAFD00"/>
                </a:solidFill>
                <a:latin typeface="Arial" charset="0"/>
              </a:rPr>
              <a:t>Sub-Committees and Management Struct</a:t>
            </a:r>
            <a:r>
              <a:rPr lang="en-GB" altLang="en-US" sz="2800" dirty="0">
                <a:solidFill>
                  <a:srgbClr val="FAFD00"/>
                </a:solidFill>
                <a:latin typeface="Arial" charset="0"/>
              </a:rPr>
              <a:t>ure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91780" y="1396129"/>
            <a:ext cx="396044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Council of Management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591780" y="1756169"/>
            <a:ext cx="3960440" cy="5207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Oversees other committees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Ratifies major / strategic decisions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22000" y="3783110"/>
            <a:ext cx="2700000" cy="972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Technical Council</a:t>
            </a:r>
          </a:p>
          <a:p>
            <a:pPr algn="ctr"/>
            <a:endParaRPr lang="en-GB" sz="16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GB" sz="1600" dirty="0">
                <a:latin typeface="Calibri" pitchFamily="34" charset="0"/>
                <a:cs typeface="Calibri" pitchFamily="34" charset="0"/>
              </a:rPr>
              <a:t>Meets 2 or 3 times annually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" name="Elbow Connector 29"/>
          <p:cNvCxnSpPr>
            <a:cxnSpLocks/>
            <a:stCxn id="7" idx="2"/>
            <a:endCxn id="16" idx="0"/>
          </p:cNvCxnSpPr>
          <p:nvPr/>
        </p:nvCxnSpPr>
        <p:spPr bwMode="auto">
          <a:xfrm rot="5400000">
            <a:off x="2261633" y="1472743"/>
            <a:ext cx="1506238" cy="3114496"/>
          </a:xfrm>
          <a:prstGeom prst="bentConnector3">
            <a:avLst>
              <a:gd name="adj1" fmla="val 84520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Elbow Connector 31"/>
          <p:cNvCxnSpPr>
            <a:cxnSpLocks/>
            <a:endCxn id="18" idx="0"/>
          </p:cNvCxnSpPr>
          <p:nvPr/>
        </p:nvCxnSpPr>
        <p:spPr bwMode="auto">
          <a:xfrm rot="5400000">
            <a:off x="3825231" y="3029991"/>
            <a:ext cx="1499888" cy="63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07504" y="3783110"/>
            <a:ext cx="2700000" cy="97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Executive Committee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600" dirty="0">
              <a:latin typeface="Calibri" pitchFamily="34" charset="0"/>
              <a:cs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Meets</a:t>
            </a:r>
            <a:r>
              <a:rPr kumimoji="0" lang="en-GB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Monthly or bi-monthly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300192" y="3783110"/>
            <a:ext cx="2700000" cy="9720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Areas Council</a:t>
            </a:r>
          </a:p>
          <a:p>
            <a:pPr algn="ctr"/>
            <a:endParaRPr lang="en-GB" sz="16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GB" sz="1600" dirty="0">
                <a:latin typeface="Calibri" pitchFamily="34" charset="0"/>
                <a:cs typeface="Calibri" pitchFamily="34" charset="0"/>
              </a:rPr>
              <a:t>Meets 2 or 3 times annually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9" name="Elbow Connector 48"/>
          <p:cNvCxnSpPr>
            <a:cxnSpLocks/>
            <a:stCxn id="7" idx="2"/>
            <a:endCxn id="45" idx="0"/>
          </p:cNvCxnSpPr>
          <p:nvPr/>
        </p:nvCxnSpPr>
        <p:spPr bwMode="auto">
          <a:xfrm rot="16200000" flipH="1">
            <a:off x="5357977" y="1490895"/>
            <a:ext cx="1506238" cy="3078192"/>
          </a:xfrm>
          <a:prstGeom prst="bentConnector3">
            <a:avLst>
              <a:gd name="adj1" fmla="val 85115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877D7937-96FE-4D6A-8A57-88E6DF9B9920}"/>
              </a:ext>
            </a:extLst>
          </p:cNvPr>
          <p:cNvSpPr/>
          <p:nvPr/>
        </p:nvSpPr>
        <p:spPr bwMode="auto">
          <a:xfrm>
            <a:off x="3852000" y="4941168"/>
            <a:ext cx="1440000" cy="792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Technical Committees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6811FF-9C39-4645-8C7D-07C18A4948DC}"/>
              </a:ext>
            </a:extLst>
          </p:cNvPr>
          <p:cNvSpPr/>
          <p:nvPr/>
        </p:nvSpPr>
        <p:spPr bwMode="auto">
          <a:xfrm>
            <a:off x="5940152" y="5057888"/>
            <a:ext cx="1440000" cy="10800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Area Committees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A2B5B21-8CD8-4C90-BE42-BAD10A3AD641}"/>
              </a:ext>
            </a:extLst>
          </p:cNvPr>
          <p:cNvSpPr/>
          <p:nvPr/>
        </p:nvSpPr>
        <p:spPr bwMode="auto">
          <a:xfrm>
            <a:off x="7560192" y="5057888"/>
            <a:ext cx="1440000" cy="1080000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Achievement Scheme Committee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D17B5C4-2F36-4DF9-A3BA-9C912D0207A0}"/>
              </a:ext>
            </a:extLst>
          </p:cNvPr>
          <p:cNvSpPr/>
          <p:nvPr/>
        </p:nvSpPr>
        <p:spPr bwMode="auto">
          <a:xfrm>
            <a:off x="2699792" y="2708920"/>
            <a:ext cx="1260000" cy="64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Nominations Committee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BC660BD-F548-4B84-A258-5D403C570D25}"/>
              </a:ext>
            </a:extLst>
          </p:cNvPr>
          <p:cNvSpPr/>
          <p:nvPr/>
        </p:nvSpPr>
        <p:spPr bwMode="auto">
          <a:xfrm>
            <a:off x="3852000" y="6066000"/>
            <a:ext cx="1440000" cy="792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Specialist Bodies</a:t>
            </a:r>
          </a:p>
        </p:txBody>
      </p:sp>
      <p:cxnSp>
        <p:nvCxnSpPr>
          <p:cNvPr id="40" name="Elbow Connector 39"/>
          <p:cNvCxnSpPr>
            <a:stCxn id="7" idx="2"/>
            <a:endCxn id="41" idx="0"/>
          </p:cNvCxnSpPr>
          <p:nvPr/>
        </p:nvCxnSpPr>
        <p:spPr bwMode="auto">
          <a:xfrm rot="16200000" flipH="1">
            <a:off x="5607080" y="1241792"/>
            <a:ext cx="432048" cy="250220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Elbow Connector 41"/>
          <p:cNvCxnSpPr>
            <a:stCxn id="43" idx="0"/>
            <a:endCxn id="7" idx="2"/>
          </p:cNvCxnSpPr>
          <p:nvPr/>
        </p:nvCxnSpPr>
        <p:spPr bwMode="auto">
          <a:xfrm rot="16200000" flipV="1">
            <a:off x="4850996" y="1997876"/>
            <a:ext cx="432048" cy="99004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Elbow Connector 45"/>
          <p:cNvCxnSpPr>
            <a:stCxn id="44" idx="0"/>
          </p:cNvCxnSpPr>
          <p:nvPr/>
        </p:nvCxnSpPr>
        <p:spPr bwMode="auto">
          <a:xfrm rot="5400000" flipH="1" flipV="1">
            <a:off x="4485321" y="4848139"/>
            <a:ext cx="179708" cy="63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Elbow Connector 47"/>
          <p:cNvCxnSpPr>
            <a:stCxn id="62" idx="0"/>
            <a:endCxn id="44" idx="2"/>
          </p:cNvCxnSpPr>
          <p:nvPr/>
        </p:nvCxnSpPr>
        <p:spPr bwMode="auto">
          <a:xfrm rot="5400000" flipH="1" flipV="1">
            <a:off x="4405584" y="5899584"/>
            <a:ext cx="332832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Elbow Connector 53"/>
          <p:cNvCxnSpPr>
            <a:stCxn id="50" idx="0"/>
            <a:endCxn id="45" idx="2"/>
          </p:cNvCxnSpPr>
          <p:nvPr/>
        </p:nvCxnSpPr>
        <p:spPr bwMode="auto">
          <a:xfrm rot="5400000" flipH="1" flipV="1">
            <a:off x="7003783" y="4411479"/>
            <a:ext cx="302778" cy="99004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Elbow Connector 55"/>
          <p:cNvCxnSpPr>
            <a:stCxn id="52" idx="0"/>
            <a:endCxn id="45" idx="2"/>
          </p:cNvCxnSpPr>
          <p:nvPr/>
        </p:nvCxnSpPr>
        <p:spPr bwMode="auto">
          <a:xfrm rot="16200000" flipV="1">
            <a:off x="7813803" y="4591499"/>
            <a:ext cx="302778" cy="630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hape 63"/>
          <p:cNvCxnSpPr>
            <a:stCxn id="7" idx="2"/>
            <a:endCxn id="60" idx="0"/>
          </p:cNvCxnSpPr>
          <p:nvPr/>
        </p:nvCxnSpPr>
        <p:spPr bwMode="auto">
          <a:xfrm rot="5400000">
            <a:off x="3734872" y="1871792"/>
            <a:ext cx="432048" cy="124220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BD17B5C4-2F36-4DF9-A3BA-9C912D0207A0}"/>
              </a:ext>
            </a:extLst>
          </p:cNvPr>
          <p:cNvSpPr/>
          <p:nvPr/>
        </p:nvSpPr>
        <p:spPr bwMode="auto">
          <a:xfrm>
            <a:off x="6444208" y="2708920"/>
            <a:ext cx="1260000" cy="64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Safety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Committee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17B5C4-2F36-4DF9-A3BA-9C912D0207A0}"/>
              </a:ext>
            </a:extLst>
          </p:cNvPr>
          <p:cNvSpPr/>
          <p:nvPr/>
        </p:nvSpPr>
        <p:spPr bwMode="auto">
          <a:xfrm>
            <a:off x="4932040" y="2708920"/>
            <a:ext cx="1260000" cy="64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chemeClr val="accent6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Awards Committee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18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ulse">
  <a:themeElements>
    <a:clrScheme name="">
      <a:dk1>
        <a:srgbClr val="000000"/>
      </a:dk1>
      <a:lt1>
        <a:srgbClr val="FFFFFF"/>
      </a:lt1>
      <a:dk2>
        <a:srgbClr val="0033CC"/>
      </a:dk2>
      <a:lt2>
        <a:srgbClr val="FFCC66"/>
      </a:lt2>
      <a:accent1>
        <a:srgbClr val="FF9900"/>
      </a:accent1>
      <a:accent2>
        <a:srgbClr val="000044"/>
      </a:accent2>
      <a:accent3>
        <a:srgbClr val="AAADE2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13334</TotalTime>
  <Words>512</Words>
  <Application>Microsoft Macintosh PowerPoint</Application>
  <PresentationFormat>On-screen Show (4:3)</PresentationFormat>
  <Paragraphs>136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Pulse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hong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Income</dc:title>
  <dc:creator>chen</dc:creator>
  <cp:lastModifiedBy>Paul Hoey</cp:lastModifiedBy>
  <cp:revision>536</cp:revision>
  <cp:lastPrinted>2017-11-16T15:50:08Z</cp:lastPrinted>
  <dcterms:created xsi:type="dcterms:W3CDTF">1999-11-08T20:18:47Z</dcterms:created>
  <dcterms:modified xsi:type="dcterms:W3CDTF">2022-02-18T15:02:08Z</dcterms:modified>
</cp:coreProperties>
</file>